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7" r:id="rId2"/>
    <p:sldId id="330" r:id="rId3"/>
    <p:sldId id="332" r:id="rId4"/>
    <p:sldId id="333" r:id="rId5"/>
    <p:sldId id="259" r:id="rId6"/>
    <p:sldId id="260" r:id="rId7"/>
    <p:sldId id="261" r:id="rId8"/>
    <p:sldId id="314" r:id="rId9"/>
    <p:sldId id="262" r:id="rId10"/>
    <p:sldId id="263" r:id="rId11"/>
    <p:sldId id="297" r:id="rId12"/>
    <p:sldId id="264" r:id="rId13"/>
    <p:sldId id="325" r:id="rId14"/>
    <p:sldId id="265" r:id="rId15"/>
    <p:sldId id="275" r:id="rId16"/>
    <p:sldId id="276" r:id="rId17"/>
    <p:sldId id="277" r:id="rId18"/>
    <p:sldId id="278" r:id="rId19"/>
    <p:sldId id="279" r:id="rId20"/>
    <p:sldId id="266" r:id="rId21"/>
    <p:sldId id="267" r:id="rId22"/>
    <p:sldId id="298" r:id="rId23"/>
    <p:sldId id="268" r:id="rId24"/>
    <p:sldId id="269" r:id="rId25"/>
    <p:sldId id="294" r:id="rId26"/>
    <p:sldId id="282" r:id="rId27"/>
    <p:sldId id="284" r:id="rId28"/>
    <p:sldId id="295" r:id="rId29"/>
    <p:sldId id="283" r:id="rId30"/>
    <p:sldId id="285" r:id="rId31"/>
    <p:sldId id="327" r:id="rId32"/>
    <p:sldId id="286" r:id="rId33"/>
    <p:sldId id="287" r:id="rId34"/>
    <p:sldId id="288" r:id="rId35"/>
    <p:sldId id="289" r:id="rId36"/>
    <p:sldId id="290" r:id="rId37"/>
    <p:sldId id="328" r:id="rId38"/>
    <p:sldId id="296" r:id="rId39"/>
    <p:sldId id="293" r:id="rId40"/>
    <p:sldId id="292" r:id="rId41"/>
    <p:sldId id="270" r:id="rId42"/>
    <p:sldId id="299" r:id="rId43"/>
    <p:sldId id="271" r:id="rId44"/>
    <p:sldId id="272" r:id="rId45"/>
    <p:sldId id="300" r:id="rId46"/>
    <p:sldId id="334" r:id="rId47"/>
    <p:sldId id="335" r:id="rId48"/>
    <p:sldId id="303" r:id="rId49"/>
    <p:sldId id="304" r:id="rId50"/>
    <p:sldId id="305" r:id="rId51"/>
    <p:sldId id="301" r:id="rId52"/>
    <p:sldId id="315" r:id="rId53"/>
    <p:sldId id="307" r:id="rId54"/>
    <p:sldId id="306" r:id="rId55"/>
    <p:sldId id="308" r:id="rId56"/>
    <p:sldId id="302" r:id="rId57"/>
    <p:sldId id="313" r:id="rId58"/>
    <p:sldId id="316" r:id="rId59"/>
    <p:sldId id="323" r:id="rId60"/>
    <p:sldId id="317" r:id="rId61"/>
    <p:sldId id="336" r:id="rId62"/>
    <p:sldId id="311" r:id="rId63"/>
    <p:sldId id="309" r:id="rId64"/>
    <p:sldId id="318" r:id="rId65"/>
    <p:sldId id="319" r:id="rId66"/>
    <p:sldId id="320" r:id="rId67"/>
    <p:sldId id="324" r:id="rId68"/>
    <p:sldId id="322" r:id="rId69"/>
    <p:sldId id="321" r:id="rId70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48"/>
    <a:srgbClr val="000E2A"/>
    <a:srgbClr val="E9F8FF"/>
    <a:srgbClr val="E0F0FF"/>
    <a:srgbClr val="E2EFFF"/>
    <a:srgbClr val="FFFFFF"/>
    <a:srgbClr val="FF0066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973" autoAdjust="0"/>
    <p:restoredTop sz="94660"/>
  </p:normalViewPr>
  <p:slideViewPr>
    <p:cSldViewPr snapToGrid="0">
      <p:cViewPr varScale="1">
        <p:scale>
          <a:sx n="72" d="100"/>
          <a:sy n="72" d="100"/>
        </p:scale>
        <p:origin x="2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475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951253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20384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758580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21943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17226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937451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242765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66576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14289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322237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AD47B-71A4-438A-98BC-00364FBDE232}" type="datetimeFigureOut">
              <a:rPr lang="ar-EG" smtClean="0"/>
              <a:t>27/07/1437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94722-5169-4D5A-B01D-85343413B3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665850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95835" y="2679230"/>
            <a:ext cx="7886700" cy="1325563"/>
          </a:xfrm>
        </p:spPr>
        <p:txBody>
          <a:bodyPr>
            <a:normAutofit/>
          </a:bodyPr>
          <a:lstStyle/>
          <a:p>
            <a:pPr algn="r"/>
            <a:r>
              <a:rPr lang="ar-EG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مجيب السائلين ..</a:t>
            </a:r>
            <a:endParaRPr lang="ar-EG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95835" y="3770685"/>
            <a:ext cx="89591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/>
            </a:r>
            <a:b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</a:br>
            <a: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مُجيبَ السائلين حَمَلتُ ذنبي </a:t>
            </a:r>
            <a:r>
              <a:rPr lang="ar-EG" sz="5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,,</a:t>
            </a:r>
          </a:p>
          <a:p>
            <a:pPr marL="0" indent="0">
              <a:buNone/>
            </a:pPr>
            <a: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EG" sz="5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 وسِرتُ </a:t>
            </a:r>
            <a: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على الطريق إلى </a:t>
            </a:r>
            <a:r>
              <a:rPr lang="ar-EG" sz="5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حِماكَ</a:t>
            </a:r>
          </a:p>
        </p:txBody>
      </p:sp>
      <p:pic>
        <p:nvPicPr>
          <p:cNvPr id="13316" name="Picture 4" descr="http://www.pictures88.com/p/flowers/rose/rose_07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083" y="2650703"/>
            <a:ext cx="1271900" cy="110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://www.pictures88.com/p/flowers/rose/rose_07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285" y="5930152"/>
            <a:ext cx="883233" cy="82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415" y="39756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14" y="951567"/>
            <a:ext cx="8811186" cy="49247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</a:rPr>
              <a:t>      </a:t>
            </a: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ابن القيم :</a:t>
            </a:r>
          </a:p>
          <a:p>
            <a:pPr marL="0" indent="0">
              <a:buNone/>
            </a:pPr>
            <a:endParaRPr lang="ar-EG" sz="1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لعمر الله إن اشتياقك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إلى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هذه الحياة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،وطلب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علمها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ومعرفتها لدليل على: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حياتك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وأنك لست من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جملة الأموات »</a:t>
            </a:r>
          </a:p>
          <a:p>
            <a:pPr marL="0" indent="0">
              <a:buNone/>
            </a:pPr>
            <a:endParaRPr lang="ar-EG" sz="20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فتجمع قلبك وخواطرك 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وحديث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نفسك 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على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 algn="ctr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إرادة ربك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 وطلبه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والقرب منه سبحانه .</a:t>
            </a:r>
            <a:r>
              <a:rPr lang="ar-EG" sz="4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8025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14" y="185085"/>
            <a:ext cx="8811186" cy="49247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فمعلوم أن لابد للعبد من حركات 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يتحركها في هذة الدنيا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endParaRPr lang="ar-EG" sz="1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سيد ولد آدم صلى الله عليه وسلم: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« كل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الناس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يغدو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فبائع نفسه فمعتقها أو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موبقها»</a:t>
            </a:r>
          </a:p>
          <a:p>
            <a:pPr marL="0" indent="0">
              <a:buNone/>
            </a:pPr>
            <a:endParaRPr lang="ar-EG" sz="9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فإما أن تكون حركتها إلى ذات الله أو إلى شيء آخر وإذا كانت إلى ذات الله بقي النظر في قرب الله إليه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سبحانه .. قرب يحصل به النعيم المقيم في الدنيا والآخرة .. </a:t>
            </a:r>
            <a:endParaRPr lang="ar-EG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138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6191" y="147917"/>
            <a:ext cx="78867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نال القرب حقاً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عاش أجمل حياة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وأطيب عيشة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وأنس بخالقه سبحانه..</a:t>
            </a:r>
          </a:p>
          <a:p>
            <a:pPr marL="0" indent="0">
              <a:buNone/>
            </a:pPr>
            <a:endParaRPr lang="ar-EG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من نال القرب حقاً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لم يلجأ إلا إليه.. ولم يطلب غير قربه..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ولم تقر عينه إلا برضاه سبحانه عنه..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ولم يجد ما يروي ظمأه ويشفي صدره ويسد حاجته إلا عند عتبات بابه سبحانه .. </a:t>
            </a:r>
          </a:p>
        </p:txBody>
      </p:sp>
    </p:spTree>
    <p:extLst>
      <p:ext uri="{BB962C8B-B14F-4D97-AF65-F5344CB8AC3E}">
        <p14:creationId xmlns:p14="http://schemas.microsoft.com/office/powerpoint/2010/main" val="52332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7170" name="Picture 2" descr="http://2.bp.blogspot.com/-L2olTxWtA7k/U5-XI_Hxv1I/AAAAAAAAA8o/sLILkYw5HZ4/s1600/instaG_%D9%A2%D9%A0%D9%A1%D9%A4_%D9%A0%D9%A4_%D9%A2%D9%A3_%D9%A0%D9%A2.%D9%A2%D9%A0.%D9%A4%D9%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4" y="31747"/>
            <a:ext cx="6826252" cy="682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7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143000"/>
            <a:ext cx="7886700" cy="5715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ولكن هذا حال كل البشر ..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تعالى: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وَإِذَا مَسَّكُمْ الضُّرّ فِي الْبَحْر 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ضَلَّ مَنْ تَدْعُونَ إِلَّا إِيَّاهُ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</a:p>
          <a:p>
            <a:pPr marL="0" indent="0">
              <a:buNone/>
            </a:pPr>
            <a:endParaRPr lang="ar-EG" sz="20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ولكن من المُقرّب حقاً من ربه  ؟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من أراده وسعى إليه وبذل الغالي والرخيص لنيل تلك المنزلة ..</a:t>
            </a:r>
          </a:p>
          <a:p>
            <a:pPr marL="0" indent="0">
              <a:buNone/>
            </a:pP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710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9638" y="292660"/>
            <a:ext cx="78867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أراد القرب حقاً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لو يتعذب في الله ويبذل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كل ما يملك فإنه لا يبالي ..</a:t>
            </a:r>
          </a:p>
          <a:p>
            <a:pPr marL="0" indent="0">
              <a:buNone/>
            </a:pPr>
            <a:endParaRPr lang="ar-EG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أراد القرب حقاً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لو يجلد أو يحرق أو يقّطع .. فإنه لا يبالي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لأنه باع نفسه لربه فهانت عليه راحته وسلامته في مقابل :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القرب من ربه ورضى مولاه عنه ..</a:t>
            </a: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516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97491" y="228599"/>
            <a:ext cx="9228044" cy="74797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3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هذا بلال </a:t>
            </a:r>
            <a:r>
              <a:rPr lang="ar-EG" sz="32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رضي </a:t>
            </a:r>
            <a:r>
              <a:rPr lang="ar-EG" sz="32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</a:t>
            </a:r>
            <a:r>
              <a:rPr lang="ar-EG" sz="32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عنه - </a:t>
            </a: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>
              <a:buNone/>
            </a:pPr>
            <a:r>
              <a:rPr lang="ar-EG" sz="4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يجر على الرمضاء ويجلد ..</a:t>
            </a:r>
          </a:p>
          <a:p>
            <a:pPr marL="0" indent="0">
              <a:buNone/>
            </a:pPr>
            <a:r>
              <a:rPr lang="ar-EG" sz="4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وهو لا يبالي مرددا:</a:t>
            </a:r>
          </a:p>
          <a:p>
            <a:pPr marL="0" indent="0">
              <a:buNone/>
            </a:pPr>
            <a:r>
              <a:rPr lang="ar-EG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ar-EG" sz="4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أحدٌ أحدٌ</a:t>
            </a:r>
          </a:p>
          <a:p>
            <a:pPr marL="0" indent="0">
              <a:buNone/>
            </a:pPr>
            <a:r>
              <a:rPr lang="ar-EG" sz="43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عروة </a:t>
            </a:r>
            <a:r>
              <a:rPr lang="ar-EG" sz="43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بن الزبير لما وقَعَت الأَكَلَة</a:t>
            </a:r>
          </a:p>
          <a:p>
            <a:pPr marL="0" indent="0">
              <a:buNone/>
            </a:pPr>
            <a:r>
              <a:rPr lang="ar-EG" sz="43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في رِجْلِهِ </a:t>
            </a:r>
            <a:r>
              <a:rPr lang="ar-EG" sz="43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رفض شرب الخمر:</a:t>
            </a:r>
          </a:p>
          <a:p>
            <a:pPr marL="0" indent="0">
              <a:buNone/>
            </a:pPr>
            <a:r>
              <a:rPr lang="ar-EG" sz="4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فجاء </a:t>
            </a:r>
            <a:r>
              <a:rPr lang="ar-EG" sz="4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الطبيب ، فقال </a:t>
            </a:r>
            <a:r>
              <a:rPr lang="ar-EG" sz="4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:أسقيك </a:t>
            </a:r>
            <a:r>
              <a:rPr lang="ar-EG" sz="4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شراباً يزول فيه عقلك </a:t>
            </a:r>
            <a:r>
              <a:rPr lang="ar-EG" sz="4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؟</a:t>
            </a:r>
          </a:p>
          <a:p>
            <a:pPr marL="0" indent="0" algn="ctr">
              <a:buNone/>
            </a:pPr>
            <a:r>
              <a:rPr lang="ar-EG" sz="4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فقال </a:t>
            </a:r>
            <a:r>
              <a:rPr lang="ar-EG" sz="4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  امضِ لشأنك ، ما ظننتُ أنَّ خلقاً </a:t>
            </a:r>
            <a:r>
              <a:rPr lang="ar-EG" sz="4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شرب</a:t>
            </a:r>
          </a:p>
          <a:p>
            <a:pPr marL="0" indent="0" algn="ctr">
              <a:buNone/>
            </a:pPr>
            <a:r>
              <a:rPr lang="ar-EG" sz="4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شراباً يزول فيه عقْله حتى لا يعرف ربّه </a:t>
            </a:r>
            <a:r>
              <a:rPr lang="ar-EG" sz="4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45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9297" y="0"/>
            <a:ext cx="78867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قيل: فوضع المنشار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على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ركبته اليسرى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ونحن حوله ،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فما 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سمعنا حساً 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وجعل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يقول : 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لئن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أخذت لقد أبقيت ، ولئن ابتليت لقد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عافيت.</a:t>
            </a:r>
          </a:p>
          <a:p>
            <a:pPr marL="0" indent="0">
              <a:buNone/>
            </a:pPr>
            <a:r>
              <a:rPr lang="ar-EG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: وما تَرَكَ جُزأه بالقرآن تلك الليلة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EG" sz="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l">
              <a:buNone/>
            </a:pPr>
            <a:r>
              <a:rPr lang="ar-E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إسنادٌ </a:t>
            </a:r>
            <a:r>
              <a:rPr lang="ar-E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صحيحٌ .</a:t>
            </a:r>
          </a:p>
        </p:txBody>
      </p:sp>
    </p:spTree>
    <p:extLst>
      <p:ext uri="{BB962C8B-B14F-4D97-AF65-F5344CB8AC3E}">
        <p14:creationId xmlns:p14="http://schemas.microsoft.com/office/powerpoint/2010/main" val="261943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01706" y="107577"/>
            <a:ext cx="9201150" cy="70328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ar-EG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يا الله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تعلق قلبه بالله فلم يشعر بألم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ولم يبالي بما فقد.. بل لم يترك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ورده الذي هو دواء كل أسقامه ..</a:t>
            </a:r>
            <a:endParaRPr lang="ar-EG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خبيب بن عدي وهو مصلوب 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مكة أنشد قائلاً :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ولست أبالي حين أقتل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مسلماً </a:t>
            </a: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على أي جنب كان في الله مصرعي</a:t>
            </a:r>
            <a:r>
              <a:rPr lang="ar-EG" sz="4400" b="1" dirty="0"/>
              <a:t> </a:t>
            </a:r>
            <a:endParaRPr lang="ar-EG" sz="4400" b="1" dirty="0" smtClean="0"/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وذلك في ذات الإله وإن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يبارك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على أوصالِ شلْو ممزّع </a:t>
            </a:r>
          </a:p>
        </p:txBody>
      </p:sp>
    </p:spTree>
    <p:extLst>
      <p:ext uri="{BB962C8B-B14F-4D97-AF65-F5344CB8AC3E}">
        <p14:creationId xmlns:p14="http://schemas.microsoft.com/office/powerpoint/2010/main" val="198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 dirty="0"/>
          </a:p>
        </p:txBody>
      </p:sp>
      <p:pic>
        <p:nvPicPr>
          <p:cNvPr id="2050" name="Picture 2" descr="http://www12.0zz0.com/2015/04/04/19/6177308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9" r="23027"/>
          <a:stretch/>
        </p:blipFill>
        <p:spPr bwMode="auto">
          <a:xfrm>
            <a:off x="0" y="190999"/>
            <a:ext cx="9144000" cy="653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68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243864"/>
            <a:ext cx="89591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ar-EG" sz="5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>
              <a:buNone/>
            </a:pPr>
            <a: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ورُحتُ أدقّ بابكَ مستجيراً ,,</a:t>
            </a:r>
          </a:p>
          <a:p>
            <a:pPr marL="0" indent="0">
              <a:buNone/>
            </a:pPr>
            <a:r>
              <a:rPr lang="ar-EG" sz="5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ومُعتذراً </a:t>
            </a:r>
            <a: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ومُنتظراً رضاك</a:t>
            </a:r>
            <a:endParaRPr lang="ar-EG" sz="5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13316" name="Picture 4" descr="http://www.pictures88.com/p/flowers/rose/rose_07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083" y="2650703"/>
            <a:ext cx="1271900" cy="110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pictures88.com/p/flowers/rose/rose_07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7170" y="5608961"/>
            <a:ext cx="1187194" cy="110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3171" y="0"/>
            <a:ext cx="78867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فأعظم الأنس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الأنس بالله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وأجمل القرب ..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القرب من الله </a:t>
            </a:r>
          </a:p>
          <a:p>
            <a:pPr marL="0" indent="0">
              <a:buNone/>
            </a:pPr>
            <a:endParaRPr lang="ar-EG" sz="20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كان أحد الصالحين يكثر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الخلوة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ذاكراً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مناجياً ربه..</a:t>
            </a:r>
          </a:p>
          <a:p>
            <a:pPr marL="0" indent="0" algn="ctr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فقيل له : ألا تستوحش؟!</a:t>
            </a:r>
          </a:p>
          <a:p>
            <a:pPr marL="0" indent="0" algn="ctr">
              <a:buNone/>
            </a:pPr>
            <a:r>
              <a:rPr lang="ar-EG" sz="44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قال: </a:t>
            </a:r>
            <a:endParaRPr lang="ar-EG" sz="4400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وهل يستوحش مع الله أحد؟!!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466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0306"/>
            <a:ext cx="9076765" cy="66697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تلذذ المتلذذون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بمثل ذكره جل جلاله 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ألا يكفيه :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وأنا معه إذا ذكرني 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marL="0" indent="0">
              <a:buNone/>
            </a:pPr>
            <a:endParaRPr lang="ar-EG" sz="16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أجمل لحظات الحياة التي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يختلي فيها المرء مع ربه ..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يذكره .. يناجيه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يدعوه ويتوسل إليه..</a:t>
            </a:r>
          </a:p>
        </p:txBody>
      </p:sp>
    </p:spTree>
    <p:extLst>
      <p:ext uri="{BB962C8B-B14F-4D97-AF65-F5344CB8AC3E}">
        <p14:creationId xmlns:p14="http://schemas.microsoft.com/office/powerpoint/2010/main" val="397739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Picture 2" descr="https://pbs.twimg.com/profile_images/532919232720166913/WO2L9PO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415" y="219452"/>
            <a:ext cx="6497170" cy="6497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1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235" y="403411"/>
            <a:ext cx="9076765" cy="66697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كان حبيب أبو </a:t>
            </a: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مُحَمَّد</a:t>
            </a:r>
          </a:p>
          <a:p>
            <a:pPr marL="0" indent="0">
              <a:buNone/>
            </a:pPr>
            <a:r>
              <a:rPr lang="ar-EG" sz="44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يخلو في بيته ، فيقول </a:t>
            </a: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>
              <a:buNone/>
            </a:pPr>
            <a:endParaRPr lang="ar-EG" sz="2000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لم تقر عينيه بك فلا قرت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ومن لم يأنس بك فلا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أنس</a:t>
            </a:r>
          </a:p>
          <a:p>
            <a:pPr marL="0" indent="0">
              <a:buNone/>
            </a:pPr>
            <a:endParaRPr lang="ar-EG" sz="2000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وقال ذا النون : 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طابت الدنيا إلا بذكره , و لا طابت الآخرة إلا بعفوه , و لا طابت الجنة إلا برؤيته .﻿</a:t>
            </a:r>
          </a:p>
        </p:txBody>
      </p:sp>
    </p:spTree>
    <p:extLst>
      <p:ext uri="{BB962C8B-B14F-4D97-AF65-F5344CB8AC3E}">
        <p14:creationId xmlns:p14="http://schemas.microsoft.com/office/powerpoint/2010/main" val="41104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406588" y="2852081"/>
            <a:ext cx="4951878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إنه الله ..</a:t>
            </a:r>
            <a:endParaRPr lang="ar-EG" sz="9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745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1.staticflickr.com/9/8027/7459797616_d01ef9764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2" b="11029"/>
          <a:stretch/>
        </p:blipFill>
        <p:spPr bwMode="auto">
          <a:xfrm>
            <a:off x="0" y="779930"/>
            <a:ext cx="9172908" cy="553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971550" y="209456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ar-EG" dirty="0" smtClean="0">
                <a:solidFill>
                  <a:schemeClr val="bg1"/>
                </a:solidFill>
              </a:rPr>
              <a:t>إ</a:t>
            </a:r>
            <a:endParaRPr lang="ar-EG" dirty="0">
              <a:solidFill>
                <a:schemeClr val="bg1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08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2802" y="1734670"/>
            <a:ext cx="4992221" cy="2558817"/>
          </a:xfrm>
        </p:spPr>
        <p:txBody>
          <a:bodyPr>
            <a:normAutofit/>
          </a:bodyPr>
          <a:lstStyle/>
          <a:p>
            <a:pPr algn="ctr"/>
            <a:r>
              <a:rPr lang="ar-EG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كيف تتقرب </a:t>
            </a:r>
            <a:br>
              <a:rPr lang="ar-EG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الله ؟!</a:t>
            </a:r>
            <a:endParaRPr lang="ar-EG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412" y="3281083"/>
            <a:ext cx="4781370" cy="165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0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1779" y="1198516"/>
            <a:ext cx="4992221" cy="2558817"/>
          </a:xfrm>
        </p:spPr>
        <p:txBody>
          <a:bodyPr>
            <a:normAutofit fontScale="90000"/>
          </a:bodyPr>
          <a:lstStyle/>
          <a:p>
            <a:pPr algn="ctr"/>
            <a:r>
              <a:rPr lang="ar-EG" sz="72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أولا </a:t>
            </a:r>
            <a:r>
              <a:rPr lang="ar-EG" sz="72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ar-EG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7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الابتعاد عن كل ما يغضبه سبحانه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412" y="3281083"/>
            <a:ext cx="4781370" cy="165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95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451" y="188260"/>
            <a:ext cx="8972549" cy="66697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حين تريد التقرب من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الأشخاص تخشى أن تقع منك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هفوة يبغضوك عليها وينفروا بها عنك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بل تتزين لهم وتتجمل بفعلك وقولك!!</a:t>
            </a:r>
          </a:p>
          <a:p>
            <a:pPr marL="0" indent="0">
              <a:buNone/>
            </a:pP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6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أما الله </a:t>
            </a:r>
            <a:r>
              <a:rPr lang="ar-EG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مالك الملك رب السماوات والأرض..</a:t>
            </a: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عصاه أوشك أن يحل عليه غضبه وأن يُطرد من رحمته ..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فما الحال إذا أردت القرب منه سبحانه؟</a:t>
            </a:r>
            <a:endParaRPr lang="ar-EG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567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451" y="188260"/>
            <a:ext cx="8972549" cy="64411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أراد قرب الله حقاً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استحى أن يراه مولاه في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مكان أو على فعل يغضبه سبحانه..</a:t>
            </a: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أراد قرب الله حقاً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خشي أن يطرد من بابه .. وأن يحرم من رضى مولاه وخالقه عنه .. فترك وهجر كل ما يغضبه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وكل ما نهى عنه في كتابه أو على لسان رسوله صلى الله عليه وسلم ..</a:t>
            </a:r>
          </a:p>
        </p:txBody>
      </p:sp>
    </p:spTree>
    <p:extLst>
      <p:ext uri="{BB962C8B-B14F-4D97-AF65-F5344CB8AC3E}">
        <p14:creationId xmlns:p14="http://schemas.microsoft.com/office/powerpoint/2010/main" val="75180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243864"/>
            <a:ext cx="89591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ar-EG" sz="5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>
              <a:buNone/>
            </a:pPr>
            <a: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دعوتُك يا مفرّج كل كربٍ ,,</a:t>
            </a:r>
          </a:p>
          <a:p>
            <a:pPr marL="0" indent="0">
              <a:buNone/>
            </a:pPr>
            <a: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ولستَ تردّ مكروباً دعَاكَ</a:t>
            </a:r>
          </a:p>
        </p:txBody>
      </p:sp>
      <p:pic>
        <p:nvPicPr>
          <p:cNvPr id="13316" name="Picture 4" descr="http://www.pictures88.com/p/flowers/rose/rose_07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083" y="2650703"/>
            <a:ext cx="1271900" cy="110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http://www.pictures88.com/p/flowers/rose/rose_07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7170" y="5608961"/>
            <a:ext cx="1187194" cy="110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13252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1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706" y="615390"/>
            <a:ext cx="8811185" cy="59871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أجمل ما في الدنيا..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تهاجر من الذنوب..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إلى الطاعات..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ظلمة المعاصي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إلى نور الإيمان ..</a:t>
            </a:r>
          </a:p>
          <a:p>
            <a:pPr marL="0" indent="0">
              <a:buNone/>
            </a:pP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تهاجر إلى الله بقلبك وجسدك وروحك ..</a:t>
            </a:r>
            <a:endParaRPr lang="ar-EG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737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10242" name="Picture 2" descr="http://www.gl3a.com/album/347258_13576574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472"/>
            <a:ext cx="9228045" cy="709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16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365" y="161365"/>
            <a:ext cx="8838079" cy="669663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هذا إبراهيم الخليل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عليه السلام :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لما آذاه قومه وتبرأوا منه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حتى أقرب الأقربين له..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خرج مهاجراً إلى من؟!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: </a:t>
            </a:r>
          </a:p>
          <a:p>
            <a:pPr marL="0" indent="0">
              <a:buNone/>
            </a:pPr>
            <a:r>
              <a:rPr lang="ar-EG" sz="4400" b="1" dirty="0" smtClean="0"/>
              <a:t>       </a:t>
            </a:r>
            <a:r>
              <a:rPr lang="en-US" sz="4400" b="1" dirty="0" smtClean="0"/>
              <a:t> </a:t>
            </a:r>
            <a:r>
              <a:rPr lang="en-US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 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إِنِّي مُهَاجِرٌ إِلَى رَبِّي </a:t>
            </a:r>
            <a:r>
              <a:rPr 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</a:p>
          <a:p>
            <a:pPr marL="0" indent="0" algn="ctr">
              <a:buNone/>
            </a:pPr>
            <a:endParaRPr lang="ar-EG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فغرقت كل تفاصيل التعب وتكشفت كل الهموم وسكن قلبه إلى مولاه حين هاجر قلبه إلى ربه ..</a:t>
            </a:r>
          </a:p>
        </p:txBody>
      </p:sp>
    </p:spTree>
    <p:extLst>
      <p:ext uri="{BB962C8B-B14F-4D97-AF65-F5344CB8AC3E}">
        <p14:creationId xmlns:p14="http://schemas.microsoft.com/office/powerpoint/2010/main" val="21928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769" y="855781"/>
            <a:ext cx="8698231" cy="580051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فماذا كان الجزاء ؟ 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اختص الله  إبراهيم عليه السلام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بخُلَّة الرحمن سبحانه وتعالى ..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وشاركه فيها نبينا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محمد صلى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عليه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وسلم .</a:t>
            </a:r>
          </a:p>
          <a:p>
            <a:pPr marL="0" indent="0">
              <a:buNone/>
            </a:pP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أكبر 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أجملها من منزلة أن تصبح خليلا لربك ..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لملك الملوك .. لرب السماوات السبع والأراضين.. 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تصبح من أولياءه وأهل الله وخاصته !!</a:t>
            </a: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867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3086" y="2188695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فهل تترك كل هذا من أجل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شهوة أو متاع زائل في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هذة الحياة الدنيا ؟!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والله إنها جنة في الأرض من لم يدخلها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لم يدخل جنة الآخرة ..</a:t>
            </a: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866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365" y="669178"/>
            <a:ext cx="8811185" cy="61888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وهذا يوسف عليه السلام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اجتمعت عليه الشهوات ,,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وتكاثرت عليه الفتن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وأسباب الذنوب والمعاصي ,,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وغلقت الأبواب فإذا هو يصدع بها ..</a:t>
            </a:r>
          </a:p>
          <a:p>
            <a:pPr marL="0" indent="0">
              <a:buNone/>
            </a:pPr>
            <a:r>
              <a:rPr lang="ar-EG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 </a:t>
            </a:r>
            <a:r>
              <a:rPr lang="ar-EG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مَعَاذَ </a:t>
            </a:r>
            <a:r>
              <a:rPr lang="ar-EG" sz="8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اللّهِ </a:t>
            </a:r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ar-EG" sz="8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أي: أعتصم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بالله وألجأ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إليه ..</a:t>
            </a: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767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238" y="378572"/>
            <a:ext cx="8918762" cy="57667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كلمة تكسرت أمامها</a:t>
            </a:r>
          </a:p>
          <a:p>
            <a:pPr marL="0" indent="0">
              <a:buNone/>
            </a:pPr>
            <a:r>
              <a:rPr lang="ar-EG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كل الشهوات ..</a:t>
            </a:r>
          </a:p>
          <a:p>
            <a:pPr marL="0" indent="0">
              <a:buNone/>
            </a:pPr>
            <a:r>
              <a:rPr lang="ar-EG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وانجلت بها كل الفتن ..</a:t>
            </a:r>
          </a:p>
          <a:p>
            <a:pPr marL="0" indent="0">
              <a:buNone/>
            </a:pPr>
            <a:r>
              <a:rPr lang="ar-EG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وبزغ نور الإيمان..</a:t>
            </a:r>
          </a:p>
          <a:p>
            <a:pPr marL="0" indent="0">
              <a:buNone/>
            </a:pPr>
            <a:r>
              <a:rPr lang="ar-EG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فبددت ظلمة المعصية ..</a:t>
            </a:r>
          </a:p>
          <a:p>
            <a:pPr marL="0" indent="0">
              <a:buNone/>
            </a:pPr>
            <a:r>
              <a:rPr lang="ar-EG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عرف الله حقاً .. مازال يتقرب إليه .. </a:t>
            </a:r>
          </a:p>
          <a:p>
            <a:pPr marL="0" indent="0">
              <a:buNone/>
            </a:pPr>
            <a:r>
              <a:rPr lang="ar-EG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فلم تضره فتن الأرض والسماوات ولم تغريه </a:t>
            </a:r>
          </a:p>
          <a:p>
            <a:pPr marL="0" indent="0">
              <a:buNone/>
            </a:pPr>
            <a:r>
              <a:rPr lang="ar-EG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شهوات الدنيا .. وثبته الله على الإيمان..</a:t>
            </a:r>
          </a:p>
          <a:p>
            <a:pPr marL="0" indent="0" algn="ctr">
              <a:buNone/>
            </a:pPr>
            <a:r>
              <a:rPr lang="ar-EG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عرف الله حقا أستحى منه حق الحياء ..</a:t>
            </a:r>
            <a:endParaRPr lang="ar-EG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118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8194" name="Picture 2" descr="http://www.shuuf.com/shof/uploads/2015/03/28/jpg/shof_eed061b3ca6a8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654" y="665354"/>
            <a:ext cx="7618692" cy="574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shuuf.com/shof/uploads/2015/03/28/jpg/shof_eed061b3ca6a8e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27" t="38959" r="34579" b="51682"/>
          <a:stretch/>
        </p:blipFill>
        <p:spPr bwMode="auto">
          <a:xfrm>
            <a:off x="3772682" y="3321425"/>
            <a:ext cx="2009554" cy="48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2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238" y="378572"/>
            <a:ext cx="8918762" cy="64794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</a:t>
            </a:r>
            <a:r>
              <a:rPr lang="ar-EG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هل من أراد القرب من الله </a:t>
            </a:r>
          </a:p>
          <a:p>
            <a:pPr marL="0" indent="0">
              <a:buNone/>
            </a:pPr>
            <a:r>
              <a:rPr lang="ar-EG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لم يخطيء ولم يذنب أبدا ؟!</a:t>
            </a:r>
          </a:p>
          <a:p>
            <a:pPr marL="0" indent="0">
              <a:buNone/>
            </a:pPr>
            <a:endParaRPr lang="ar-EG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بل يبتليه الله بالمعاصي والذنوب..</a:t>
            </a:r>
          </a:p>
          <a:p>
            <a:pPr marL="0" indent="0">
              <a:buNone/>
            </a:pPr>
            <a:r>
              <a:rPr lang="ar-EG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ليرجع ويتوب وينيب إلى ربه ..</a:t>
            </a:r>
          </a:p>
          <a:p>
            <a:pPr marL="0" indent="0">
              <a:buNone/>
            </a:pPr>
            <a:endParaRPr lang="ar-EG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فكلما وقع في الذنب جدد له التوبة .. </a:t>
            </a:r>
            <a:endParaRPr lang="ar-EG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فراح منكسرا عند عتبات ربه ,, يخشى أن يطرده مولاه عن بابه بعد أن ذاق لذة القرب من ربه سبحانه..</a:t>
            </a:r>
            <a:endParaRPr lang="ar-EG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657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70647" y="359895"/>
            <a:ext cx="9614647" cy="70763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ابن القيم رحمه الله :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يؤدب الله عبده المؤمن الذي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يحبه وهو كريم عنده , بأدنى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زلة أو هفوة , فلا يزال مستيقظاً حذراً ,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أما من سقط من عينه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وهان عليه  فإنه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يخلي بينه وبين معاصيه , وكلما أحدث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ذنباً أحدث له نعمة , </a:t>
            </a:r>
            <a:r>
              <a:rPr lang="ar-EG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والمغرور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يظن أن ذلك من كرامته عليه , ولا يعلم أن ذلك عين الإهانة , وأنه يريد به العذاب الشديد , والعقوبة التي لا عاقبة معها»</a:t>
            </a:r>
          </a:p>
        </p:txBody>
      </p:sp>
    </p:spTree>
    <p:extLst>
      <p:ext uri="{BB962C8B-B14F-4D97-AF65-F5344CB8AC3E}">
        <p14:creationId xmlns:p14="http://schemas.microsoft.com/office/powerpoint/2010/main" val="121641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391781"/>
            <a:ext cx="89591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3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وتُبتُ إليك توبةَ من تراهُ ,,</a:t>
            </a:r>
          </a:p>
          <a:p>
            <a:pPr marL="0" indent="0">
              <a:buNone/>
            </a:pPr>
            <a: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ar-EG" sz="5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غريقاً فى الدموع ولا يراكَ ..</a:t>
            </a:r>
          </a:p>
        </p:txBody>
      </p:sp>
      <p:pic>
        <p:nvPicPr>
          <p:cNvPr id="13316" name="Picture 4" descr="http://www.pictures88.com/p/flowers/rose/rose_07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083" y="2650703"/>
            <a:ext cx="1271900" cy="110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http://www.pictures88.com/p/flowers/rose/rose_07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7170" y="5608961"/>
            <a:ext cx="1187194" cy="110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7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1779" y="1198516"/>
            <a:ext cx="4992221" cy="2558817"/>
          </a:xfrm>
        </p:spPr>
        <p:txBody>
          <a:bodyPr>
            <a:normAutofit fontScale="90000"/>
          </a:bodyPr>
          <a:lstStyle/>
          <a:p>
            <a:pPr algn="ctr"/>
            <a:r>
              <a:rPr lang="ar-EG" sz="72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ثانياً :</a:t>
            </a:r>
            <a:r>
              <a:rPr lang="ar-EG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فعل كل ما يرضيه سبحانه</a:t>
            </a:r>
            <a:endParaRPr lang="ar-EG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412" y="3281083"/>
            <a:ext cx="4781370" cy="165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97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84044" y="1116106"/>
            <a:ext cx="9228044" cy="67100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القرب من الناس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يكون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بالسكن معهم..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أو الأكل والشرب معهم..</a:t>
            </a:r>
          </a:p>
          <a:p>
            <a:pPr marL="0" indent="0">
              <a:buNone/>
            </a:pPr>
            <a:endParaRPr lang="ar-EG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ولكن القرب من الله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يكون بحسن عبادته ..تفرح أن تعفر جبهتك بالتراب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أجل الملك الغلاب , هذا هو القرب من الله ..</a:t>
            </a:r>
          </a:p>
        </p:txBody>
      </p:sp>
    </p:spTree>
    <p:extLst>
      <p:ext uri="{BB962C8B-B14F-4D97-AF65-F5344CB8AC3E}">
        <p14:creationId xmlns:p14="http://schemas.microsoft.com/office/powerpoint/2010/main" val="21814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2388" y="900953"/>
            <a:ext cx="9426388" cy="60828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آثار المحبة الإلهية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ومظاهرها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يكون قريبًا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مما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يقرِّب من الله تعالى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بعيدًا ونافرًا مما يبعد عنه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سبحانه..</a:t>
            </a:r>
          </a:p>
          <a:p>
            <a:pPr marL="0" indent="0">
              <a:buNone/>
            </a:pP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ويسمى 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متقرِّبا لأنه فعل ما يُتقرَّب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به..</a:t>
            </a:r>
            <a:endParaRPr lang="ar-EG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887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10939" y="363071"/>
            <a:ext cx="9228044" cy="67100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فكلما كنت في بيته ,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كنت قريباً من الله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كلما كنت مع أهل الله ,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كنت قريباً من الله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كلما كنت مع حلق الذكر ومجالس العلم ,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كنت قريباً من الله ..</a:t>
            </a:r>
          </a:p>
          <a:p>
            <a:pPr marL="0" indent="0">
              <a:buNone/>
            </a:pPr>
            <a:endParaRPr lang="ar-EG" sz="2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حتى تتقرب من الله اقترب من كل ما يحبه ..</a:t>
            </a:r>
          </a:p>
        </p:txBody>
      </p:sp>
    </p:spTree>
    <p:extLst>
      <p:ext uri="{BB962C8B-B14F-4D97-AF65-F5344CB8AC3E}">
        <p14:creationId xmlns:p14="http://schemas.microsoft.com/office/powerpoint/2010/main" val="249300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388" y="736413"/>
            <a:ext cx="886161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لن يجد الإنسان وإن طال عمره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ورزقه الله التوفيق .. </a:t>
            </a: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أجمل من تلك اللحظات 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التي كان يتعبد الله فيها !</a:t>
            </a:r>
          </a:p>
          <a:p>
            <a:pPr marL="0" indent="0">
              <a:buNone/>
            </a:pP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 علمنا أنه أغنى </a:t>
            </a:r>
            <a:r>
              <a:rPr lang="ar-EG" sz="6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الأغنياء عنّا ..</a:t>
            </a:r>
          </a:p>
          <a:p>
            <a:pPr marL="0" indent="0" algn="ctr">
              <a:buNone/>
            </a:pPr>
            <a:r>
              <a:rPr lang="ar-EG" sz="6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بل نحن الفقراء </a:t>
            </a:r>
            <a:r>
              <a:rPr lang="ar-EG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الله إليه..</a:t>
            </a:r>
          </a:p>
        </p:txBody>
      </p:sp>
    </p:spTree>
    <p:extLst>
      <p:ext uri="{BB962C8B-B14F-4D97-AF65-F5344CB8AC3E}">
        <p14:creationId xmlns:p14="http://schemas.microsoft.com/office/powerpoint/2010/main" val="420864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24386" y="2265036"/>
            <a:ext cx="9107021" cy="6583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والقرب يأتي منك أبتدائاً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بعد أن يأذن الله لك بطاعته .. </a:t>
            </a:r>
          </a:p>
          <a:p>
            <a:pPr marL="0" indent="0">
              <a:buNone/>
            </a:pPr>
            <a:endParaRPr lang="ar-EG" sz="4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ثم يتقرب الله منك بقدر </a:t>
            </a:r>
          </a:p>
          <a:p>
            <a:pPr marL="0" indent="0" algn="ctr">
              <a:buNone/>
            </a:pPr>
            <a:r>
              <a:rPr lang="ar-EG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قربك وسعيك إليه سبحانه !!</a:t>
            </a:r>
          </a:p>
          <a:p>
            <a:pPr marL="0" indent="0">
              <a:buNone/>
            </a:pPr>
            <a:endParaRPr lang="ar-EG" sz="16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546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6191" y="2309719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وقال - عز وجل في الحديث القدسي: 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«مَن تقرب مني شبرًا تقربت منه ذراعًا، ومَن تقرب مني ذراعًا تقربت منه باعًا، ومن أتاني يمشي أتيته هرولةً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marL="0" indent="0">
              <a:buNone/>
            </a:pPr>
            <a:r>
              <a:rPr lang="ar-EG" sz="8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يالله .. من الذي يأتيك ؟</a:t>
            </a:r>
            <a:endParaRPr lang="ar-EG" sz="8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016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372037"/>
            <a:ext cx="7886700" cy="1737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115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إنه الله ..</a:t>
            </a:r>
            <a:endParaRPr lang="ar-EG" sz="115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082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58906" y="0"/>
            <a:ext cx="9802906" cy="7368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شيخ الإسلام: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«فكلما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تقرب العبد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باختياره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قدر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شبرٍ، زاده الرب قربًا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إليه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حتى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يكون كالمتقرب بذراعٍ،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فكذلك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قرب الرب من قلب العابد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وهو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يحصل في قلب العبد من معرفة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الرب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والإيمان به،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يصير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محبًّا لما أحب الرب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مبغضًا لما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أبغض»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وفي </a:t>
            </a:r>
            <a:r>
              <a:rPr lang="ar-EG" sz="44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الحديث </a:t>
            </a: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القدسي: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وَمَا يَزَالُ عَبْدِي يَتَقَرَّبُ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إِلَيَّ»</a:t>
            </a: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694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1573" y="2766918"/>
            <a:ext cx="6592427" cy="28270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7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فالقرب منك ابتدائاً..</a:t>
            </a:r>
          </a:p>
          <a:p>
            <a:pPr marL="0" indent="0" algn="ctr">
              <a:buNone/>
            </a:pPr>
            <a:r>
              <a:rPr lang="ar-EG" sz="7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فبماذا تتقرب ؟!</a:t>
            </a:r>
          </a:p>
        </p:txBody>
      </p:sp>
    </p:spTree>
    <p:extLst>
      <p:ext uri="{BB962C8B-B14F-4D97-AF65-F5344CB8AC3E}">
        <p14:creationId xmlns:p14="http://schemas.microsoft.com/office/powerpoint/2010/main" val="323042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 dirty="0"/>
          </a:p>
        </p:txBody>
      </p:sp>
      <p:pic>
        <p:nvPicPr>
          <p:cNvPr id="11266" name="Picture 2" descr="https://pbs.twimg.com/media/Bnmpm43IQAAip9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8" r="4118" b="6439"/>
          <a:stretch/>
        </p:blipFill>
        <p:spPr bwMode="auto">
          <a:xfrm>
            <a:off x="1331258" y="93920"/>
            <a:ext cx="6508377" cy="66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4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1779" y="1790187"/>
            <a:ext cx="4992221" cy="2558817"/>
          </a:xfrm>
        </p:spPr>
        <p:txBody>
          <a:bodyPr>
            <a:normAutofit/>
          </a:bodyPr>
          <a:lstStyle/>
          <a:p>
            <a:pPr algn="ctr"/>
            <a:r>
              <a:rPr lang="ar-EG" sz="72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الفرائض</a:t>
            </a:r>
            <a:endParaRPr lang="ar-EG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412" y="3281083"/>
            <a:ext cx="4781370" cy="165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46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7576" y="0"/>
            <a:ext cx="9251576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وأحب ما تتقرب به إلى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ربك , ما افترضه عليك :</a:t>
            </a:r>
          </a:p>
          <a:p>
            <a:pPr marL="0" indent="0">
              <a:buNone/>
            </a:pPr>
            <a:endParaRPr lang="ar-EG" sz="15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«وَمَا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تَقَرَّبَ إِلَيَّ عَبْدِي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بِشَيْءٍ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أَحَبَّ إِلَيَّ مِمَّا افْتَرَضْتُ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عَلَيْهِ»</a:t>
            </a:r>
          </a:p>
          <a:p>
            <a:pPr marL="0" indent="0">
              <a:buNone/>
            </a:pPr>
            <a:endParaRPr lang="ar-EG" sz="15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أدِّ الذي افترضه الله عليك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تكن 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أعبد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الناس ..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تريد القرب حقاً , احرص على الصلاة ..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تعالى : 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{وَاسْجُدْ وَاقْتَرِب}</a:t>
            </a:r>
          </a:p>
        </p:txBody>
      </p:sp>
    </p:spTree>
    <p:extLst>
      <p:ext uri="{BB962C8B-B14F-4D97-AF65-F5344CB8AC3E}">
        <p14:creationId xmlns:p14="http://schemas.microsoft.com/office/powerpoint/2010/main" val="188563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5253" y="1718048"/>
            <a:ext cx="7886700" cy="60140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صلى الله عليه وسلم :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أقرب ما يكون العبد من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ربه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وهو ساجد ، فأكثروا الدعاء 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marL="0" indent="0">
              <a:buNone/>
            </a:pP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فالصلاة من أساليب التقرُّب إلى الله - تعالى - بل هي من أحب طُرق التقرُّب؛ </a:t>
            </a:r>
            <a:r>
              <a:rPr lang="ar-EG" sz="4400" dirty="0"/>
              <a:t/>
            </a:r>
            <a:br>
              <a:rPr lang="ar-EG" sz="4400" dirty="0"/>
            </a:br>
            <a:r>
              <a:rPr lang="ar-EG" sz="4400" dirty="0"/>
              <a:t/>
            </a:r>
            <a:br>
              <a:rPr lang="ar-EG" sz="4400" dirty="0"/>
            </a:b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06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7576" y="309282"/>
            <a:ext cx="9251576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تريد القرب حقاً ,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أخرج زكاة مالك  ..</a:t>
            </a:r>
          </a:p>
          <a:p>
            <a:pPr marL="0" indent="0">
              <a:buNone/>
            </a:pPr>
            <a:endParaRPr lang="ar-EG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تريد القرب حقاً , 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اعبده كما أمره سبحانه وشرع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وكل ما أمره رسوله الكريم صلى الله عليه وسلم ..</a:t>
            </a:r>
          </a:p>
          <a:p>
            <a:pPr marL="0" indent="0" algn="ctr">
              <a:buNone/>
            </a:pPr>
            <a:endParaRPr lang="ar-EG" sz="19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﴿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يَا قَوْمِ اعْبُدُوا اللَّهَ مَا لَكُمْ مِنْ إِلَهٍ غَيْرُهُ هُوَ أَنْشَأَكُمْ مِنَ الْأَرْضِ وَاسْتَعْمَرَكُمْ فِيهَا فَاسْتَغْفِرُوهُ ثُمَّ تُوبُوا إِلَيْهِ إِنَّ رَبِّي قَرِيبٌ مُجِيبٌ 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﴾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745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1779" y="1790187"/>
            <a:ext cx="4992221" cy="2558817"/>
          </a:xfrm>
        </p:spPr>
        <p:txBody>
          <a:bodyPr>
            <a:normAutofit/>
          </a:bodyPr>
          <a:lstStyle/>
          <a:p>
            <a:pPr algn="ctr"/>
            <a:r>
              <a:rPr lang="ar-EG" sz="72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النوافل</a:t>
            </a:r>
            <a:endParaRPr lang="ar-EG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412" y="3281083"/>
            <a:ext cx="4781370" cy="165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7576" y="457200"/>
            <a:ext cx="9251576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ثاني ما تتقرب به إلى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ربك , النوافل :</a:t>
            </a:r>
          </a:p>
          <a:p>
            <a:pPr marL="0" indent="0">
              <a:buNone/>
            </a:pPr>
            <a:endParaRPr lang="ar-EG" sz="15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«وَمَا يَزَالُ عَبْدِي يَتَقَرَّبُ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إِلَيَّ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بِالنَّوَافِلِ حَتَّى أُحِبَّهُ فَإِذَا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أَحْبَبْتُهُ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كُنْتُ سَمْعَهُ الَّذِي يَسْمَعُ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بِهِ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وَبَصَرَهُ الَّذِي يُبْصِرُ بِهِ وَيَدَهُ الَّتِي يَبْطِشُ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بِهَا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وَرِجْلَهُ الَّتِي يَمْشِي بِهَا  وَإِنْ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سَأَلَنِي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لَأُعْطِيَنَّهُ وَلَئِنِ اسْتَعَاذَنِي لَأُعِيذَنَّهُ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901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1393" y="3546848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تقرب منه حتى يحبك , </a:t>
            </a:r>
          </a:p>
          <a:p>
            <a:pPr marL="0" indent="0" algn="ctr">
              <a:buNone/>
            </a:pPr>
            <a:r>
              <a:rPr lang="ar-EG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يكن معك في كل أمرك .. </a:t>
            </a:r>
            <a:endParaRPr lang="ar-EG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351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6191" y="2506662"/>
            <a:ext cx="78867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قم الليل تكن قريباً من ربك ..</a:t>
            </a:r>
          </a:p>
          <a:p>
            <a:pPr marL="0" indent="0">
              <a:buNone/>
            </a:pPr>
            <a:endParaRPr lang="ar-EG" sz="4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روى الترمذي عن النبي صلى الله 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عليه وسلم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«أقرب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ما يكون الرب مِن العبد في جوف الليل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الآخر»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6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918" y="363071"/>
            <a:ext cx="8878420" cy="68848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اذكر الله تكن قريباً من ربك ..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صلى الله عليه وسلم :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أنا عند ظن عبدي بي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وأنا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معه إذا ذكرني فإن ذكرني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نفسه ذكرته في نفسي وإن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ذكرني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ملأ ذكرته في ملأ خير من ملئه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وذكر 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يوجب القرب من الله عز وجل والزلفى لديه ،ومن أكرم الخلق على الله تعالى من المتقين من لا يزال لسانه رطبا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بذكره ..</a:t>
            </a:r>
          </a:p>
        </p:txBody>
      </p:sp>
    </p:spTree>
    <p:extLst>
      <p:ext uri="{BB962C8B-B14F-4D97-AF65-F5344CB8AC3E}">
        <p14:creationId xmlns:p14="http://schemas.microsoft.com/office/powerpoint/2010/main" val="31883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ar-EG" dirty="0"/>
          </a:p>
        </p:txBody>
      </p:sp>
      <p:pic>
        <p:nvPicPr>
          <p:cNvPr id="1026" name="Picture 2" descr="https://scontent.cdninstagram.com/t51.2885-15/s320x320/e35/12907148_1157349640963046_1661347381_n.jpg?ig_cache_key=MTIxNjUxMjI5OTIwMTIwMjgwNg%3D%3D.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726" y="140483"/>
            <a:ext cx="6610548" cy="661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1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779" y="2902417"/>
            <a:ext cx="7886700" cy="1325563"/>
          </a:xfrm>
        </p:spPr>
        <p:txBody>
          <a:bodyPr>
            <a:normAutofit/>
          </a:bodyPr>
          <a:lstStyle/>
          <a:p>
            <a:pPr algn="r"/>
            <a:r>
              <a:rPr lang="ar-EG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جنة القرب </a:t>
            </a:r>
            <a:endParaRPr lang="ar-EG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412" y="3281083"/>
            <a:ext cx="4781370" cy="165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8956" y="1828800"/>
            <a:ext cx="7886700" cy="52309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ادعوا الله تكن قريباً من ربك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إن المناجاة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والمناداة والابتهال هي لحظات قرب من الله ودواعي رحمته وإجابته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صلى الله عليه وسلم </a:t>
            </a: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إن الذي تدعون أقرب إلى أحدكم من عنق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راحلته» متفق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عليه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624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s-media-cache-ak0.pinimg.com/736x/2f/dd/45/2fdd451083520d060d3937f41f9dbe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65126"/>
            <a:ext cx="6096000" cy="60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2101" y="968516"/>
            <a:ext cx="509979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الم يقل سبحانه في محكم التنزيل :</a:t>
            </a:r>
          </a:p>
          <a:p>
            <a:pPr marL="0" indent="0">
              <a:buNone/>
            </a:pPr>
            <a:endParaRPr lang="ar-EG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36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36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3600" dirty="0" smtClean="0">
                <a:solidFill>
                  <a:srgbClr val="0000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«أُجِيبُ </a:t>
            </a:r>
            <a:r>
              <a:rPr lang="ar-EG" sz="3600" dirty="0">
                <a:solidFill>
                  <a:srgbClr val="0000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دَعْوَةَ الدَّاعِ إِذَا </a:t>
            </a:r>
            <a:r>
              <a:rPr lang="ar-EG" sz="3600" dirty="0" smtClean="0">
                <a:solidFill>
                  <a:srgbClr val="0000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دَعَانِ»</a:t>
            </a:r>
            <a:endParaRPr lang="ar-EG" sz="3600" dirty="0">
              <a:solidFill>
                <a:srgbClr val="00004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2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1779" y="1790187"/>
            <a:ext cx="4992221" cy="2558817"/>
          </a:xfrm>
        </p:spPr>
        <p:txBody>
          <a:bodyPr>
            <a:normAutofit/>
          </a:bodyPr>
          <a:lstStyle/>
          <a:p>
            <a:pPr algn="ctr"/>
            <a:r>
              <a:rPr lang="ar-EG" sz="72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صل رحمك</a:t>
            </a:r>
            <a:endParaRPr lang="ar-EG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412" y="3281083"/>
            <a:ext cx="4781370" cy="165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3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2282360"/>
            <a:ext cx="7886700" cy="53555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ثبت عند البخاري، </a:t>
            </a: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ومسلم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 </a:t>
            </a:r>
            <a:r>
              <a:rPr lang="ar-EG" sz="44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النبي - صلَّى الله عليه وسلَّم - قال</a:t>
            </a:r>
            <a:r>
              <a:rPr lang="ar-EG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>
              <a:buNone/>
            </a:pPr>
            <a:endParaRPr lang="ar-EG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«الرحم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معلقة بالعرش، تقول: من وصلني وصله الله، ومن قطعني قطعه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الله».</a:t>
            </a:r>
          </a:p>
          <a:p>
            <a:pPr marL="0" indent="0" algn="ctr">
              <a:buNone/>
            </a:pPr>
            <a:r>
              <a:rPr lang="ar-EG" sz="7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صلها يصلك الله..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782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21024" y="440579"/>
            <a:ext cx="9265024" cy="73049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وأهم من تصله وتبره 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وتتقرب إلى الله برضاه عنك </a:t>
            </a:r>
          </a:p>
          <a:p>
            <a:pPr marL="0" indent="0">
              <a:buNone/>
            </a:pPr>
            <a:r>
              <a:rPr lang="ar-EG" sz="7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7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ar-EG" sz="72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والدتك :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 ابن عباس، أنه أتاه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رجل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فقال: إني خطبت امرأة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فأبت أن تنكحني، وخطبها غيري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فأحبت أن تنكحه، فغرت عليها فقتلتها، </a:t>
            </a: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فهل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لي من توبة؟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811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8615" y="561601"/>
            <a:ext cx="78867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قال: أمك حية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؟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قال: لا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قال: تب إلى الله عز وجل، وتقرب إليه ما استطعت.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عطاء بن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يسارفذهبت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فسألت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ابن عباس: لم سألته عن حياة أمه؟</a:t>
            </a:r>
          </a:p>
          <a:p>
            <a:pPr marL="0" indent="0" algn="ctr">
              <a:buNone/>
            </a:pPr>
            <a:r>
              <a:rPr 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فقال: إني لا أعلم عملا أقرب إلى الله عز وجل من بر الوالدة .</a:t>
            </a: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757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5850" y="1462554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وبالجملة فإذا أردت القرب من الله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اقترب من كل ما يحبه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وابتعد عن كل ما يبغضه سبحانه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تودد إليه وتذلل بين يديه ..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فقد قال سبحانه :</a:t>
            </a:r>
          </a:p>
          <a:p>
            <a:pPr marL="0" lvl="0" indent="0" algn="ctr">
              <a:buNone/>
            </a:pPr>
            <a:r>
              <a:rPr lang="ar-EG" alt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FGQPC Uthman Taha Naskh"/>
              </a:rPr>
              <a:t>«إِ</a:t>
            </a:r>
            <a:r>
              <a:rPr lang="ar-SA" alt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FGQPC Uthman Taha Naskh"/>
              </a:rPr>
              <a:t>نَّ </a:t>
            </a:r>
            <a:r>
              <a:rPr lang="ar-SA" altLang="ar-EG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FGQPC Uthman Taha Naskh"/>
              </a:rPr>
              <a:t>رَحْمَتَ اللَّهِ قَرِيبٌ مِنَ </a:t>
            </a:r>
            <a:r>
              <a:rPr lang="ar-SA" alt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FGQPC Uthman Taha Naskh"/>
              </a:rPr>
              <a:t>الْمُحْسِنِينَ</a:t>
            </a:r>
            <a:r>
              <a:rPr lang="ar-EG" alt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ar-EG" altLang="ar-EG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ar-EG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72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6146" name="Picture 2" descr="https://pbs.twimg.com/profile_images/378800000551361982/1cfb8d5b1a53085361d3387004f18fdd_400x4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235" y="81990"/>
            <a:ext cx="6722222" cy="67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0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2964" y="3950260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800" dirty="0" smtClean="0">
                <a:solidFill>
                  <a:schemeClr val="accent2">
                    <a:lumMod val="50000"/>
                  </a:schemeClr>
                </a:solidFill>
              </a:rPr>
              <a:t>وصلى اللهم وبارك على النبي محمد وعلى آله وصحبه وسلم تسليماً كثيراً</a:t>
            </a:r>
            <a:endParaRPr lang="ar-EG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8" name="Picture 2" descr="http://files.muslmah.net/Dec15/145099742504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58" y="4760259"/>
            <a:ext cx="9861166" cy="2366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files.muslmah.net/Dec15/145099742504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213" y="2591231"/>
            <a:ext cx="7238056" cy="173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83213" y="6406402"/>
            <a:ext cx="2034045" cy="363070"/>
          </a:xfrm>
          <a:prstGeom prst="rect">
            <a:avLst/>
          </a:prstGeom>
          <a:solidFill>
            <a:srgbClr val="E2EFFF"/>
          </a:solidFill>
          <a:ln>
            <a:solidFill>
              <a:srgbClr val="E2E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Rectangle 5"/>
          <p:cNvSpPr/>
          <p:nvPr/>
        </p:nvSpPr>
        <p:spPr>
          <a:xfrm>
            <a:off x="2810435" y="3792071"/>
            <a:ext cx="1290918" cy="228600"/>
          </a:xfrm>
          <a:prstGeom prst="rect">
            <a:avLst/>
          </a:prstGeom>
          <a:solidFill>
            <a:srgbClr val="E2EFFF"/>
          </a:solidFill>
          <a:ln>
            <a:solidFill>
              <a:srgbClr val="E2E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7424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32" y="4617686"/>
            <a:ext cx="8811186" cy="1957926"/>
          </a:xfrm>
        </p:spPr>
        <p:txBody>
          <a:bodyPr>
            <a:normAutofit fontScale="90000"/>
          </a:bodyPr>
          <a:lstStyle/>
          <a:p>
            <a:pPr algn="ctr"/>
            <a:r>
              <a:rPr lang="ar-EG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 تحيات الداعية الفاضلة : زكية الأعرج</a:t>
            </a:r>
            <a:br>
              <a:rPr lang="ar-EG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 أم فادي )</a:t>
            </a:r>
            <a:endParaRPr lang="ar-EG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572" y="-254241"/>
            <a:ext cx="5110922" cy="5359167"/>
          </a:xfrm>
        </p:spPr>
      </p:pic>
      <p:pic>
        <p:nvPicPr>
          <p:cNvPr id="2054" name="Picture 6" descr="http://forums.imageslove.net/photos/img_1382707609_41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085" y="5032304"/>
            <a:ext cx="6495231" cy="103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612341" y="3797846"/>
            <a:ext cx="1317812" cy="443753"/>
          </a:xfrm>
          <a:prstGeom prst="rect">
            <a:avLst/>
          </a:prstGeom>
          <a:solidFill>
            <a:srgbClr val="E9F8FF"/>
          </a:solidFill>
          <a:ln>
            <a:solidFill>
              <a:srgbClr val="E9F8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5" name="Rectangle 14"/>
          <p:cNvSpPr/>
          <p:nvPr/>
        </p:nvSpPr>
        <p:spPr>
          <a:xfrm rot="2774076">
            <a:off x="5606244" y="3845070"/>
            <a:ext cx="946869" cy="443753"/>
          </a:xfrm>
          <a:prstGeom prst="rect">
            <a:avLst/>
          </a:prstGeom>
          <a:solidFill>
            <a:srgbClr val="E9F8FF"/>
          </a:solidFill>
          <a:ln>
            <a:solidFill>
              <a:srgbClr val="E9F8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00" y="0"/>
            <a:ext cx="680602" cy="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56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756" y="965013"/>
            <a:ext cx="8542244" cy="58929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غالياتي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بعض من البشرالقرب منهم ,,</a:t>
            </a:r>
          </a:p>
          <a:p>
            <a:pPr marL="0" indent="0">
              <a:buNone/>
            </a:pPr>
            <a:endParaRPr lang="ar-EG" sz="1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 بهجة وفرح وسرور ..</a:t>
            </a: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فكيف بالقرب من رب العالمين ,,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         رب السموات والأرض ,,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                     ورب العرش العظيم !!</a:t>
            </a:r>
          </a:p>
        </p:txBody>
      </p:sp>
    </p:spTree>
    <p:extLst>
      <p:ext uri="{BB962C8B-B14F-4D97-AF65-F5344CB8AC3E}">
        <p14:creationId xmlns:p14="http://schemas.microsoft.com/office/powerpoint/2010/main" val="328899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8955" y="3667872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فَأَمَّا </a:t>
            </a:r>
            <a:r>
              <a:rPr lang="ar-EG" sz="6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إِنْ كَانَ مِنَ الْمُقَرَّبِينَ * </a:t>
            </a:r>
            <a:endParaRPr lang="ar-EG" sz="6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فَرَوْحٌ </a:t>
            </a:r>
            <a:r>
              <a:rPr lang="ar-EG" sz="6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وَرَيْحَانٌ وَجَنَّةُ </a:t>
            </a:r>
            <a:r>
              <a:rPr lang="ar-EG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نَعِيمٍ }</a:t>
            </a:r>
            <a:endParaRPr lang="ar-EG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738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995082" y="1476001"/>
            <a:ext cx="10139082" cy="48575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والله إنها جنة المؤمن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في الحياة الدنيا قبل الآخرة ..</a:t>
            </a:r>
          </a:p>
          <a:p>
            <a:pPr marL="0" indent="0">
              <a:buNone/>
            </a:pPr>
            <a:endParaRPr lang="ar-EG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حياة الفرح والسرور ، وقرة العين بالله ،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وهذه الحياة إنما تكون بعد الظفر بالمطلوب ،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الذي تقر به عين طالبه .. </a:t>
            </a:r>
          </a:p>
          <a:p>
            <a:pPr marL="0" indent="0">
              <a:buNone/>
            </a:pPr>
            <a:r>
              <a:rPr lang="ar-EG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               محبة الله ..</a:t>
            </a:r>
            <a:endParaRPr lang="ar-EG" sz="6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7921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3496</TotalTime>
  <Words>1643</Words>
  <Application>Microsoft Office PowerPoint</Application>
  <PresentationFormat>عرض على الشاشة (3:4)‏</PresentationFormat>
  <Paragraphs>340</Paragraphs>
  <Slides>69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69</vt:i4>
      </vt:variant>
    </vt:vector>
  </HeadingPairs>
  <TitlesOfParts>
    <vt:vector size="75" baseType="lpstr">
      <vt:lpstr>Arial</vt:lpstr>
      <vt:lpstr>Calibri</vt:lpstr>
      <vt:lpstr>Calibri Light</vt:lpstr>
      <vt:lpstr>KFGQPC Uthman Taha Naskh</vt:lpstr>
      <vt:lpstr>Times New Roman</vt:lpstr>
      <vt:lpstr>Office Theme</vt:lpstr>
      <vt:lpstr>مجيب السائلين ..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جنة القرب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كيف تتقرب  من الله ؟!</vt:lpstr>
      <vt:lpstr>أولا :  الابتعاد عن كل ما يغضبه سبحانه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ثانياً :  فعل كل ما يرضيه سبحانه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الفرائض</vt:lpstr>
      <vt:lpstr>عرض تقديمي في PowerPoint</vt:lpstr>
      <vt:lpstr>عرض تقديمي في PowerPoint</vt:lpstr>
      <vt:lpstr>عرض تقديمي في PowerPoint</vt:lpstr>
      <vt:lpstr>النوافل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صل رحمك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مع تحيات الداعية الفاضلة : زكية الأعرج    ( أم فادي 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Arhc.Mona</dc:creator>
  <cp:lastModifiedBy>Haytham Mohamed</cp:lastModifiedBy>
  <cp:revision>61</cp:revision>
  <dcterms:created xsi:type="dcterms:W3CDTF">2016-04-17T21:42:31Z</dcterms:created>
  <dcterms:modified xsi:type="dcterms:W3CDTF">2016-05-04T07:11:47Z</dcterms:modified>
</cp:coreProperties>
</file>